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86FE0-DEAB-48EC-9BD9-05DCEF6D5E28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7D510-EFEC-4F29-A2E0-9348CA54A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4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8FD53F-7FA7-41A3-BC75-192063E2F179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38D6F67-A7F9-4EEA-86D4-FB6D842104D3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5CE854-49C0-41B8-B78E-6AFFA1D6E15C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8EBBD09-719D-4210-B657-9B903E8013E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D3E8BD-B8C9-415B-93D0-0EE7672D0E5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7040AE-B46D-4E03-A02C-8517DD33316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A6115AB-3819-4DE0-B129-46F5BFB34DF5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F52EACE-ECAD-4BB9-9A87-CE12B3DD403F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964C00-CF83-4122-8F25-6264180789D3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CDC657C-D9FB-4C9F-8F05-946EE1B92D61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9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38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7BE5185C-13EA-4230-9F63-7B4E219F48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950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70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1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23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65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168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657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66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F0FBF-F68B-4BAA-822D-90EB37A75CD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B9EBF-90EE-4A65-BF98-012CD658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18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tIns="57604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6500" dirty="0"/>
              <a:t>Liberalism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12298" y="990600"/>
            <a:ext cx="8228160" cy="44443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8403" rIns="0" bIns="0" anchor="ctr"/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4400" dirty="0">
                <a:latin typeface="Franklin Gothic Book" pitchFamily="32" charset="0"/>
              </a:rPr>
              <a:t>A political system that values democracy, individual rights, privately-owned property, and free market capitalism.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00200" y="4953000"/>
            <a:ext cx="5852356" cy="1761138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800" u="sng" dirty="0"/>
              <a:t>Historical </a:t>
            </a:r>
            <a:r>
              <a:rPr lang="en-US" sz="2800" u="sng" dirty="0" smtClean="0"/>
              <a:t>Examples</a:t>
            </a:r>
          </a:p>
          <a:p>
            <a:pPr algn="ctr"/>
            <a:r>
              <a:rPr lang="en-US" sz="2800" dirty="0" smtClean="0"/>
              <a:t>United States</a:t>
            </a:r>
          </a:p>
          <a:p>
            <a:pPr algn="ctr"/>
            <a:r>
              <a:rPr lang="en-US" sz="2800" dirty="0" smtClean="0"/>
              <a:t>Western </a:t>
            </a:r>
            <a:r>
              <a:rPr lang="en-US" sz="2800" dirty="0"/>
              <a:t>Europe</a:t>
            </a:r>
          </a:p>
          <a:p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6217247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animBg="1"/>
      <p:bldP spid="4098" grpId="0" build="p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dirty="0"/>
              <a:t>Review Questions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56481" y="1646094"/>
            <a:ext cx="8228160" cy="44443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5602" rIns="0" bIns="0" anchor="ctr"/>
          <a:lstStyle/>
          <a:p>
            <a:pPr marL="0" indent="0" algn="ctr"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dirty="0"/>
              <a:t>1.  Do any of these terms seem ideologically opposed to each other?  Which ones?</a:t>
            </a:r>
          </a:p>
          <a:p>
            <a:pPr marL="0" indent="0" algn="ctr"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altLang="en-US" dirty="0"/>
          </a:p>
          <a:p>
            <a:pPr marL="0" indent="0" algn="ctr"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dirty="0"/>
              <a:t>2.  Which of these terms seem ideologically similar to each other?  </a:t>
            </a:r>
          </a:p>
          <a:p>
            <a:pPr marL="0" indent="0" algn="ctr"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altLang="en-US" dirty="0"/>
          </a:p>
          <a:p>
            <a:pPr marL="0" indent="0" algn="ctr"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dirty="0"/>
              <a:t>3.  Which of these ideas, if any, do you identify with?  Why do you identify with them?  </a:t>
            </a:r>
          </a:p>
        </p:txBody>
      </p:sp>
    </p:spTree>
    <p:extLst>
      <p:ext uri="{BB962C8B-B14F-4D97-AF65-F5344CB8AC3E}">
        <p14:creationId xmlns:p14="http://schemas.microsoft.com/office/powerpoint/2010/main" val="22979891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tIns="57604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6500" dirty="0" smtClean="0"/>
              <a:t>Totalitarianism</a:t>
            </a:r>
            <a:endParaRPr lang="en-US" altLang="en-US" sz="65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57200" y="990600"/>
            <a:ext cx="8228160" cy="42157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5203" rIns="0" bIns="0" anchor="ctr"/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4000" dirty="0">
                <a:latin typeface="Franklin Gothic Book" pitchFamily="32" charset="0"/>
              </a:rPr>
              <a:t>Government control over all aspects of public and private </a:t>
            </a:r>
            <a:r>
              <a:rPr lang="en-US" altLang="en-US" sz="4000" dirty="0" smtClean="0">
                <a:latin typeface="Franklin Gothic Book" pitchFamily="32" charset="0"/>
              </a:rPr>
              <a:t>life. Power </a:t>
            </a:r>
            <a:r>
              <a:rPr lang="en-US" altLang="en-US" sz="4000" dirty="0">
                <a:latin typeface="Franklin Gothic Book" pitchFamily="32" charset="0"/>
              </a:rPr>
              <a:t>is held by just one ruling party or group and they push the country towards a specific ideology.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4800600"/>
            <a:ext cx="5852356" cy="1761138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800" u="sng" dirty="0"/>
              <a:t>Historical </a:t>
            </a:r>
            <a:r>
              <a:rPr lang="en-US" sz="2800" u="sng" dirty="0" smtClean="0"/>
              <a:t>Examples</a:t>
            </a:r>
          </a:p>
          <a:p>
            <a:pPr algn="ctr"/>
            <a:r>
              <a:rPr lang="en-US" sz="2800" dirty="0" smtClean="0"/>
              <a:t>Nazi Germany</a:t>
            </a:r>
          </a:p>
          <a:p>
            <a:pPr algn="ctr"/>
            <a:r>
              <a:rPr lang="en-US" sz="2800" dirty="0" smtClean="0"/>
              <a:t>Soviet Union</a:t>
            </a:r>
            <a:endParaRPr lang="en-US" sz="2800" dirty="0"/>
          </a:p>
          <a:p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595835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animBg="1"/>
      <p:bldP spid="5122" grpId="0" build="p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14720" y="388841"/>
            <a:ext cx="8228160" cy="1062832"/>
          </a:xfrm>
          <a:ln/>
        </p:spPr>
        <p:txBody>
          <a:bodyPr tIns="64005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7300" dirty="0" smtClean="0"/>
              <a:t>Fascism</a:t>
            </a:r>
            <a:endParaRPr lang="en-US" altLang="en-US" sz="7300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81000" y="762000"/>
            <a:ext cx="8228160" cy="44443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2002" rIns="0" bIns="0" anchor="ctr"/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3600" dirty="0"/>
              <a:t>A political movement that promotes an extreme form of nationalism, a denial of individual rights, and dictatorial one-party </a:t>
            </a:r>
            <a:r>
              <a:rPr lang="en-US" altLang="en-US" sz="3600" dirty="0" smtClean="0"/>
              <a:t>rule. This </a:t>
            </a:r>
            <a:r>
              <a:rPr lang="en-US" altLang="en-US" sz="3600" dirty="0"/>
              <a:t>system tries to eliminate anything that “weakens the state</a:t>
            </a:r>
            <a:r>
              <a:rPr lang="en-US" altLang="en-US" sz="3600" dirty="0" smtClean="0"/>
              <a:t>”.</a:t>
            </a:r>
            <a:endParaRPr lang="en-US" alt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4724400"/>
            <a:ext cx="5852356" cy="180730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800" u="sng" dirty="0" smtClean="0"/>
              <a:t>Historical Examples</a:t>
            </a:r>
          </a:p>
          <a:p>
            <a:pPr lvl="0" algn="ctr"/>
            <a:r>
              <a:rPr lang="en-US" sz="2800" dirty="0" smtClean="0"/>
              <a:t>Germany </a:t>
            </a:r>
            <a:r>
              <a:rPr lang="en-US" sz="2800" dirty="0"/>
              <a:t>(1933-1945)</a:t>
            </a:r>
          </a:p>
          <a:p>
            <a:pPr lvl="0" algn="ctr"/>
            <a:r>
              <a:rPr lang="en-US" sz="2800" dirty="0"/>
              <a:t>Italy (1922-1943)</a:t>
            </a:r>
          </a:p>
          <a:p>
            <a:pPr algn="ctr"/>
            <a:r>
              <a:rPr lang="en-US" sz="2800" dirty="0"/>
              <a:t>Spain (1936-1975)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446262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  <p:bldP spid="6146" grpId="0" build="p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tIns="528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6000" dirty="0" smtClean="0"/>
              <a:t>Communism</a:t>
            </a:r>
            <a:endParaRPr lang="en-US" altLang="en-US" sz="6000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57200" y="609600"/>
            <a:ext cx="8228160" cy="44443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8802" rIns="0" bIns="0" anchor="ctr"/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3300" dirty="0"/>
              <a:t>Theoretically, it’s a socialist society that exists without a central </a:t>
            </a:r>
            <a:r>
              <a:rPr lang="en-US" altLang="en-US" sz="3300" dirty="0" smtClean="0"/>
              <a:t>government. </a:t>
            </a:r>
          </a:p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3300" dirty="0" smtClean="0"/>
              <a:t>This </a:t>
            </a:r>
            <a:r>
              <a:rPr lang="en-US" altLang="en-US" sz="3300" dirty="0"/>
              <a:t>has never actually existed on a large scale. </a:t>
            </a:r>
            <a:endParaRPr lang="en-US" altLang="en-US" sz="3300" dirty="0" smtClean="0"/>
          </a:p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3300" dirty="0" smtClean="0"/>
              <a:t>It </a:t>
            </a:r>
            <a:r>
              <a:rPr lang="en-US" altLang="en-US" sz="3300" dirty="0"/>
              <a:t>typically ends up with a totalitarian state that implements a socialist economy.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4343400"/>
            <a:ext cx="5852356" cy="2238192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800" u="sng" dirty="0" smtClean="0"/>
              <a:t>Historical Examples</a:t>
            </a:r>
          </a:p>
          <a:p>
            <a:pPr lvl="0" algn="ctr"/>
            <a:r>
              <a:rPr lang="en-US" sz="2800" dirty="0"/>
              <a:t>USSR</a:t>
            </a:r>
          </a:p>
          <a:p>
            <a:pPr lvl="0" algn="ctr"/>
            <a:r>
              <a:rPr lang="en-US" sz="2800" dirty="0"/>
              <a:t>China</a:t>
            </a:r>
          </a:p>
          <a:p>
            <a:pPr algn="ctr"/>
            <a:r>
              <a:rPr lang="en-US" sz="2800" dirty="0"/>
              <a:t>After WWII, many countries would become ruled by Communist Parties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5524948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animBg="1"/>
      <p:bldP spid="7170" grpId="0" uiExpand="1" build="p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tIns="57604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6500" dirty="0" smtClean="0"/>
              <a:t>Isolationism</a:t>
            </a:r>
            <a:endParaRPr lang="en-US" altLang="en-US" sz="6500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81720" y="685800"/>
            <a:ext cx="8228160" cy="44443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8403" rIns="0" bIns="0" anchor="ctr"/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4400" dirty="0">
                <a:latin typeface="Franklin Gothic Book" pitchFamily="32" charset="0"/>
              </a:rPr>
              <a:t>A policy of avoiding political or military involvement with other countries.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76200" y="4191000"/>
            <a:ext cx="9144000" cy="2976856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800" u="sng" dirty="0" smtClean="0"/>
              <a:t>Historical Examples</a:t>
            </a:r>
          </a:p>
          <a:p>
            <a:pPr algn="ctr"/>
            <a:r>
              <a:rPr lang="en-US" sz="2800" dirty="0" smtClean="0"/>
              <a:t>US (1920’s and 1930’s)</a:t>
            </a:r>
          </a:p>
          <a:p>
            <a:pPr algn="ctr"/>
            <a:endParaRPr lang="en-US" sz="2800" i="1" dirty="0" smtClean="0"/>
          </a:p>
          <a:p>
            <a:pPr algn="ctr"/>
            <a:r>
              <a:rPr lang="en-US" sz="2800" dirty="0" smtClean="0"/>
              <a:t>“It </a:t>
            </a:r>
            <a:r>
              <a:rPr lang="en-US" sz="2800" dirty="0"/>
              <a:t>is </a:t>
            </a:r>
            <a:r>
              <a:rPr lang="en-US" sz="2800" dirty="0" smtClean="0"/>
              <a:t>our</a:t>
            </a:r>
            <a:r>
              <a:rPr lang="en-US" sz="2800" dirty="0"/>
              <a:t> </a:t>
            </a:r>
            <a:r>
              <a:rPr lang="en-US" sz="2800" dirty="0" smtClean="0"/>
              <a:t>true </a:t>
            </a:r>
            <a:r>
              <a:rPr lang="en-US" sz="2800" dirty="0"/>
              <a:t>policy to steer clear of permanent alliances </a:t>
            </a:r>
            <a:endParaRPr lang="en-US" sz="2800" dirty="0" smtClean="0"/>
          </a:p>
          <a:p>
            <a:pPr algn="ctr"/>
            <a:r>
              <a:rPr lang="en-US" sz="2800" dirty="0" smtClean="0"/>
              <a:t>with </a:t>
            </a:r>
            <a:r>
              <a:rPr lang="en-US" sz="2800" dirty="0"/>
              <a:t>any portion </a:t>
            </a:r>
            <a:r>
              <a:rPr lang="en-US" sz="2800" dirty="0" smtClean="0"/>
              <a:t>of the </a:t>
            </a:r>
            <a:r>
              <a:rPr lang="en-US" sz="2800" dirty="0"/>
              <a:t>foreign world</a:t>
            </a:r>
            <a:r>
              <a:rPr lang="en-US" sz="2800" dirty="0" smtClean="0"/>
              <a:t>.”</a:t>
            </a:r>
          </a:p>
          <a:p>
            <a:pPr algn="ctr"/>
            <a:r>
              <a:rPr lang="en-US" sz="2000" i="1" dirty="0" smtClean="0"/>
              <a:t>George Washington’s Farewell </a:t>
            </a:r>
            <a:r>
              <a:rPr lang="en-US" sz="2000" i="1" dirty="0" smtClean="0"/>
              <a:t>Address, 1796</a:t>
            </a:r>
            <a:endParaRPr lang="en-US" sz="2000" i="1" dirty="0" smtClean="0"/>
          </a:p>
          <a:p>
            <a:pPr algn="ctr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323081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 animBg="1"/>
      <p:bldP spid="8194" grpId="0" build="p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tIns="528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6000" dirty="0" smtClean="0"/>
              <a:t>Imperialism</a:t>
            </a:r>
            <a:endParaRPr lang="en-US" altLang="en-US" sz="6000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81000" y="1295400"/>
            <a:ext cx="8228160" cy="37282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5203" rIns="0" bIns="0" anchor="ctr"/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4000" dirty="0"/>
              <a:t>When a stronger country or empire controls a weaker territory in order to exert political, economic, and/or social influence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724400"/>
            <a:ext cx="9144000" cy="180730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800" u="sng" dirty="0" smtClean="0"/>
              <a:t>Historical Examples</a:t>
            </a:r>
          </a:p>
          <a:p>
            <a:pPr lvl="0" algn="ctr"/>
            <a:r>
              <a:rPr lang="en-US" sz="2800" dirty="0" smtClean="0"/>
              <a:t>Europe </a:t>
            </a:r>
            <a:r>
              <a:rPr lang="en-US" sz="2800" dirty="0"/>
              <a:t>in </a:t>
            </a:r>
            <a:r>
              <a:rPr lang="en-US" sz="2800" dirty="0" smtClean="0"/>
              <a:t>Africa/Asia (late </a:t>
            </a:r>
            <a:r>
              <a:rPr lang="en-US" sz="2800" dirty="0"/>
              <a:t>1800's/early </a:t>
            </a:r>
            <a:r>
              <a:rPr lang="en-US" sz="2800" dirty="0" smtClean="0"/>
              <a:t>1900's)</a:t>
            </a:r>
            <a:endParaRPr lang="en-US" sz="2800" dirty="0"/>
          </a:p>
          <a:p>
            <a:pPr lvl="0" algn="ctr"/>
            <a:r>
              <a:rPr lang="en-US" sz="2800" dirty="0"/>
              <a:t>Japan in the 1920's-1945</a:t>
            </a:r>
          </a:p>
          <a:p>
            <a:pPr algn="ctr"/>
            <a:r>
              <a:rPr lang="en-US" sz="2800" dirty="0"/>
              <a:t>U.S. in the </a:t>
            </a:r>
            <a:r>
              <a:rPr lang="en-US" sz="2800" dirty="0" smtClean="0"/>
              <a:t>Philippines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9879426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 animBg="1"/>
      <p:bldP spid="9218" grpId="0" build="p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tIns="528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6000" dirty="0" smtClean="0"/>
              <a:t>Nazism</a:t>
            </a:r>
            <a:endParaRPr lang="en-US" altLang="en-US" sz="60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57200" y="914400"/>
            <a:ext cx="8228160" cy="3505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5203" rIns="0" bIns="0" anchor="ctr">
            <a:normAutofit/>
          </a:bodyPr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dirty="0">
                <a:latin typeface="Franklin Gothic Book" pitchFamily="32" charset="0"/>
              </a:rPr>
              <a:t>The Fascist policies of the National Socialist German Worker’s party </a:t>
            </a:r>
          </a:p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dirty="0" smtClean="0">
                <a:latin typeface="Franklin Gothic Book" pitchFamily="32" charset="0"/>
              </a:rPr>
              <a:t>Based </a:t>
            </a:r>
            <a:r>
              <a:rPr lang="en-US" altLang="en-US" dirty="0" smtClean="0">
                <a:latin typeface="Franklin Gothic Book" pitchFamily="32" charset="0"/>
              </a:rPr>
              <a:t>on (1) totalitarianism, (2)aggressive </a:t>
            </a:r>
            <a:r>
              <a:rPr lang="en-US" altLang="en-US" dirty="0">
                <a:latin typeface="Franklin Gothic Book" pitchFamily="32" charset="0"/>
              </a:rPr>
              <a:t>expansion </a:t>
            </a:r>
            <a:r>
              <a:rPr lang="en-US" altLang="en-US" dirty="0" smtClean="0">
                <a:latin typeface="Franklin Gothic Book" pitchFamily="32" charset="0"/>
              </a:rPr>
              <a:t>and (3) Aryan </a:t>
            </a:r>
            <a:r>
              <a:rPr lang="en-US" altLang="en-US" dirty="0">
                <a:latin typeface="Franklin Gothic Book" pitchFamily="32" charset="0"/>
              </a:rPr>
              <a:t>racial superiority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76200" y="4663765"/>
            <a:ext cx="9144000" cy="945530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800" u="sng" dirty="0" smtClean="0"/>
              <a:t>Historical Examples</a:t>
            </a:r>
          </a:p>
          <a:p>
            <a:pPr algn="ctr"/>
            <a:r>
              <a:rPr lang="en-US" sz="2800" dirty="0" smtClean="0"/>
              <a:t>Germany (1933-1945)</a:t>
            </a:r>
          </a:p>
        </p:txBody>
      </p:sp>
    </p:spTree>
    <p:extLst>
      <p:ext uri="{BB962C8B-B14F-4D97-AF65-F5344CB8AC3E}">
        <p14:creationId xmlns:p14="http://schemas.microsoft.com/office/powerpoint/2010/main" val="29213099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02502" y="228600"/>
            <a:ext cx="8228160" cy="1062832"/>
          </a:xfrm>
          <a:ln/>
        </p:spPr>
        <p:txBody>
          <a:bodyPr tIns="48004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5400" dirty="0" smtClean="0"/>
              <a:t>Nationalism</a:t>
            </a:r>
            <a:endParaRPr lang="en-US" altLang="en-US" sz="5400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81000" y="914400"/>
            <a:ext cx="8228160" cy="44443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5602" rIns="0" bIns="0" anchor="ctr">
            <a:normAutofit/>
          </a:bodyPr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dirty="0"/>
              <a:t>The idea that the people living in a particular region and sharing certain cultural characteristics have a common interest</a:t>
            </a:r>
            <a:r>
              <a:rPr lang="en-US" altLang="en-US" dirty="0" smtClean="0"/>
              <a:t>. It causes people to act in the interest of their perceived nation and to think less of other cultures.</a:t>
            </a:r>
          </a:p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alt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4572000"/>
            <a:ext cx="9144000" cy="180730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800" u="sng" dirty="0" smtClean="0"/>
              <a:t>Historical Examples</a:t>
            </a:r>
          </a:p>
          <a:p>
            <a:pPr algn="ctr"/>
            <a:r>
              <a:rPr lang="en-US" sz="2800" dirty="0" smtClean="0"/>
              <a:t>Unification of Germany</a:t>
            </a:r>
          </a:p>
          <a:p>
            <a:pPr algn="ctr"/>
            <a:r>
              <a:rPr lang="en-US" sz="2800" dirty="0" smtClean="0"/>
              <a:t>Anti-colonial movements/Independence movements</a:t>
            </a:r>
          </a:p>
          <a:p>
            <a:pPr algn="ctr"/>
            <a:r>
              <a:rPr lang="en-US" sz="2800" dirty="0" smtClean="0"/>
              <a:t>Mussolini’s right-wing ultra-nationalist movement in Italy</a:t>
            </a:r>
          </a:p>
        </p:txBody>
      </p:sp>
    </p:spTree>
    <p:extLst>
      <p:ext uri="{BB962C8B-B14F-4D97-AF65-F5344CB8AC3E}">
        <p14:creationId xmlns:p14="http://schemas.microsoft.com/office/powerpoint/2010/main" val="25847661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animBg="1"/>
      <p:bldP spid="11266" grpId="0" build="p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tIns="528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6000" dirty="0" smtClean="0"/>
              <a:t>Socialism</a:t>
            </a:r>
            <a:endParaRPr lang="en-US" altLang="en-US" sz="6000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33400" y="838200"/>
            <a:ext cx="8228160" cy="44443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2002" rIns="0" bIns="0" anchor="ctr"/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3600" dirty="0"/>
              <a:t>A system in which the means of production (like factories and farms) and wealth are publicly owned and controlled by the government</a:t>
            </a:r>
            <a:r>
              <a:rPr lang="en-US" altLang="en-US" sz="3600" dirty="0" smtClean="0"/>
              <a:t>. It </a:t>
            </a:r>
            <a:r>
              <a:rPr lang="en-US" altLang="en-US" sz="3600" dirty="0"/>
              <a:t>can be implemented completely or partially.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76200" y="4663765"/>
            <a:ext cx="9144000" cy="180730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800" u="sng" dirty="0" smtClean="0"/>
              <a:t>Historical Examples</a:t>
            </a:r>
          </a:p>
          <a:p>
            <a:pPr lvl="0" algn="ctr"/>
            <a:r>
              <a:rPr lang="en-US" sz="2800" dirty="0"/>
              <a:t>Soviet Union (USSR)</a:t>
            </a:r>
          </a:p>
          <a:p>
            <a:pPr lvl="0" algn="ctr"/>
            <a:r>
              <a:rPr lang="en-US" sz="2800" dirty="0"/>
              <a:t>China</a:t>
            </a:r>
          </a:p>
          <a:p>
            <a:pPr algn="ctr"/>
            <a:r>
              <a:rPr lang="en-US" sz="2800" dirty="0"/>
              <a:t>Socialist parties held some influence in many countries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8769924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 animBg="1"/>
      <p:bldP spid="12290" grpId="0" build="p" animBg="1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456</Words>
  <Application>Microsoft Office PowerPoint</Application>
  <PresentationFormat>On-screen Show (4:3)</PresentationFormat>
  <Paragraphs>71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Liberalism</vt:lpstr>
      <vt:lpstr>Totalitarianism</vt:lpstr>
      <vt:lpstr>Fascism</vt:lpstr>
      <vt:lpstr>Communism</vt:lpstr>
      <vt:lpstr>Isolationism</vt:lpstr>
      <vt:lpstr>Imperialism</vt:lpstr>
      <vt:lpstr>Nazism</vt:lpstr>
      <vt:lpstr>Nationalism</vt:lpstr>
      <vt:lpstr>Socialism</vt:lpstr>
      <vt:lpstr>Review Questions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Liberalism</dc:title>
  <dc:creator>Suzanne</dc:creator>
  <cp:lastModifiedBy>Suzanne</cp:lastModifiedBy>
  <cp:revision>13</cp:revision>
  <dcterms:created xsi:type="dcterms:W3CDTF">2013-12-10T15:44:48Z</dcterms:created>
  <dcterms:modified xsi:type="dcterms:W3CDTF">2013-12-10T18:14:30Z</dcterms:modified>
</cp:coreProperties>
</file>